
<file path=[Content_Types].xml><?xml version="1.0" encoding="utf-8"?>
<Types xmlns="http://schemas.openxmlformats.org/package/2006/content-types">
  <Default Extension="bin" ContentType="image/x-emf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63" r:id="rId3"/>
    <p:sldId id="391" r:id="rId4"/>
    <p:sldId id="392" r:id="rId5"/>
    <p:sldId id="393" r:id="rId6"/>
    <p:sldId id="336" r:id="rId7"/>
    <p:sldId id="394" r:id="rId8"/>
    <p:sldId id="395" r:id="rId9"/>
    <p:sldId id="396" r:id="rId10"/>
    <p:sldId id="397" r:id="rId11"/>
    <p:sldId id="334" r:id="rId12"/>
    <p:sldId id="335" r:id="rId13"/>
    <p:sldId id="364" r:id="rId14"/>
    <p:sldId id="384" r:id="rId15"/>
    <p:sldId id="386" r:id="rId16"/>
    <p:sldId id="370" r:id="rId17"/>
    <p:sldId id="388" r:id="rId18"/>
    <p:sldId id="390" r:id="rId19"/>
    <p:sldId id="380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24" autoAdjust="0"/>
  </p:normalViewPr>
  <p:slideViewPr>
    <p:cSldViewPr snapToGrid="0" snapToObjects="1">
      <p:cViewPr varScale="1">
        <p:scale>
          <a:sx n="87" d="100"/>
          <a:sy n="87" d="100"/>
        </p:scale>
        <p:origin x="10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9E37E-F777-4DCA-B352-D05CB92698B3}" type="datetimeFigureOut">
              <a:rPr lang="hu-HU" smtClean="0"/>
              <a:pPr/>
              <a:t>2020. 08. 05.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39832-8EE9-423E-8845-75D29723883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072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939E-A478-4DAC-B29B-4122036E464C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576F-4F54-4301-841B-F8A593C98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00237-F7EB-4735-B6B3-C507F800878E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5D2BC-4872-454D-A4E5-28A15FE84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E6B36-3857-4373-9439-B31F51370D7C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8A97C-BD5B-405D-B1EB-291180BB0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8D4CA-9345-4F39-9E28-5D6023F74E9B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D867-ECF6-490C-9A17-D7A6830FD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CAD65-E389-4DC9-A97C-CD9C3B7E5368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32636-A0B0-48EA-9796-D150B1697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34814-C78A-438C-871D-D23BB5732512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AABAB-C9C7-4295-A655-48EC0F91A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20B0A-FC64-4AD9-9A8C-473C96FF95E1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42E0-30A5-4F9F-931D-A0A17100D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9EA28-EB76-451F-8465-DC269B11F633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27DD-C500-4D6F-A41B-7A75734E1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C85D-01E1-469C-8573-C2DA78885771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D5621-3837-4871-A47A-87FC004F4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EAB74-42CE-41C3-93AB-E2387563E0E1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BEC1-CA67-4CFA-97D8-C3F94A265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2B138-94A2-4923-9DEC-57776E5AD7F4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3D8E1-CFA4-4B87-B97A-1FC5F520A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05_PPT-template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86E9490-613C-4837-B3B5-2C2F95E61579}" type="datetime1">
              <a:rPr lang="en-US"/>
              <a:pPr>
                <a:defRPr/>
              </a:pPr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5CD64E6-4F5C-467A-9C94-409CAE9DC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bin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slide" Target="slide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17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369404-F939-4792-A526-D1FC8BB98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06776"/>
            <a:ext cx="7772400" cy="5662012"/>
          </a:xfrm>
        </p:spPr>
        <p:txBody>
          <a:bodyPr anchor="t"/>
          <a:lstStyle/>
          <a:p>
            <a:br>
              <a:rPr lang="hu-HU" sz="3200" dirty="0"/>
            </a:br>
            <a:br>
              <a:rPr lang="hu-HU" sz="3200" dirty="0">
                <a:latin typeface="Arial Narrow" panose="020B0606020202030204" pitchFamily="34" charset="0"/>
              </a:rPr>
            </a:br>
            <a:r>
              <a:rPr lang="hu-HU" sz="3600" b="1" dirty="0" err="1">
                <a:latin typeface="Arial Narrow" panose="020B0606020202030204" pitchFamily="34" charset="0"/>
              </a:rPr>
              <a:t>Age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versus</a:t>
            </a:r>
            <a:r>
              <a:rPr lang="hu-HU" sz="3600" b="1" dirty="0">
                <a:latin typeface="Arial Narrow" panose="020B0606020202030204" pitchFamily="34" charset="0"/>
              </a:rPr>
              <a:t> status: </a:t>
            </a:r>
            <a:br>
              <a:rPr lang="hu-HU" sz="3600" b="1" dirty="0">
                <a:latin typeface="Arial Narrow" panose="020B0606020202030204" pitchFamily="34" charset="0"/>
              </a:rPr>
            </a:br>
            <a:r>
              <a:rPr lang="hu-HU" sz="3600" b="1" dirty="0" err="1">
                <a:latin typeface="Arial Narrow" panose="020B0606020202030204" pitchFamily="34" charset="0"/>
              </a:rPr>
              <a:t>What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do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welfare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states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really</a:t>
            </a:r>
            <a:r>
              <a:rPr lang="hu-HU" sz="3600" b="1" dirty="0">
                <a:latin typeface="Arial Narrow" panose="020B0606020202030204" pitchFamily="34" charset="0"/>
              </a:rPr>
              <a:t> </a:t>
            </a:r>
            <a:r>
              <a:rPr lang="hu-HU" sz="3600" b="1" dirty="0" err="1">
                <a:latin typeface="Arial Narrow" panose="020B0606020202030204" pitchFamily="34" charset="0"/>
              </a:rPr>
              <a:t>do</a:t>
            </a:r>
            <a:r>
              <a:rPr lang="hu-HU" sz="3600" b="1" dirty="0">
                <a:latin typeface="Arial Narrow" panose="020B0606020202030204" pitchFamily="34" charset="0"/>
              </a:rPr>
              <a:t>?</a:t>
            </a:r>
            <a:r>
              <a:rPr lang="en-US" sz="3600" b="1" dirty="0">
                <a:latin typeface="Arial Narrow" panose="020B0606020202030204" pitchFamily="34" charset="0"/>
              </a:rPr>
              <a:t> </a:t>
            </a:r>
            <a:br>
              <a:rPr lang="en-US" sz="24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hu-HU" sz="24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4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Robert I. Gal (HDRI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TARKI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CUB) 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Marton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Medgyesi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(TARKI</a:t>
            </a:r>
            <a:r>
              <a:rPr lang="hu-HU" sz="2000" dirty="0">
                <a:latin typeface="Arial Narrow" panose="020B0606020202030204" pitchFamily="34" charset="0"/>
                <a:cs typeface="Times New Roman" pitchFamily="18" charset="0"/>
              </a:rPr>
              <a:t>,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HAS CSS IS)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Pieter </a:t>
            </a:r>
            <a:r>
              <a:rPr lang="en-US" sz="2000" dirty="0" err="1">
                <a:latin typeface="Arial Narrow" panose="020B0606020202030204" pitchFamily="34" charset="0"/>
                <a:cs typeface="Times New Roman" pitchFamily="18" charset="0"/>
              </a:rPr>
              <a:t>Vanhuysse</a:t>
            </a:r>
            <a: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  <a:t> (SDU)</a:t>
            </a: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br>
              <a:rPr lang="en-US" sz="2000" dirty="0">
                <a:latin typeface="Arial Narrow" panose="020B0606020202030204" pitchFamily="34" charset="0"/>
                <a:cs typeface="Times New Roman" pitchFamily="18" charset="0"/>
              </a:rPr>
            </a:br>
            <a:r>
              <a:rPr lang="hu-HU" sz="2400" dirty="0">
                <a:latin typeface="Arial Narrow" panose="020B0606020202030204" pitchFamily="34" charset="0"/>
                <a:cs typeface="Times New Roman" pitchFamily="18" charset="0"/>
              </a:rPr>
              <a:t>August 6</a:t>
            </a:r>
            <a:r>
              <a:rPr lang="hu-HU" sz="2400" dirty="0">
                <a:latin typeface="Arial Narrow" panose="020B0606020202030204" pitchFamily="34" charset="0"/>
              </a:rPr>
              <a:t>,</a:t>
            </a:r>
            <a:r>
              <a:rPr lang="en-US" sz="2400" dirty="0">
                <a:latin typeface="Arial Narrow" panose="020B0606020202030204" pitchFamily="34" charset="0"/>
              </a:rPr>
              <a:t> 2020</a:t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hu-HU" sz="2400" dirty="0">
                <a:latin typeface="Arial Narrow" panose="020B0606020202030204" pitchFamily="34" charset="0"/>
              </a:rPr>
              <a:t>NTA 2020 </a:t>
            </a:r>
            <a:r>
              <a:rPr lang="en-US" sz="2400" dirty="0">
                <a:latin typeface="Arial Narrow" panose="020B0606020202030204" pitchFamily="34" charset="0"/>
              </a:rPr>
              <a:t>– Online </a:t>
            </a:r>
            <a:r>
              <a:rPr lang="hu-HU" sz="2400" dirty="0" err="1">
                <a:latin typeface="Arial Narrow" panose="020B0606020202030204" pitchFamily="34" charset="0"/>
              </a:rPr>
              <a:t>conference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A903A32-5963-425E-BBB2-FAFD83D99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7586"/>
            <a:ext cx="1509311" cy="1250414"/>
          </a:xfrm>
          <a:prstGeom prst="rect">
            <a:avLst/>
          </a:prstGeom>
        </p:spPr>
      </p:pic>
      <p:pic>
        <p:nvPicPr>
          <p:cNvPr id="8" name="Picture 2" descr="TÁRKI Rt">
            <a:extLst>
              <a:ext uri="{FF2B5EF4-FFF2-40B4-BE49-F238E27FC236}">
                <a16:creationId xmlns:a16="http://schemas.microsoft.com/office/drawing/2014/main" id="{B8DD4FE8-90BA-49B2-A26B-A467B295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39" y="6102029"/>
            <a:ext cx="1255922" cy="4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 sort">
            <a:extLst>
              <a:ext uri="{FF2B5EF4-FFF2-40B4-BE49-F238E27FC236}">
                <a16:creationId xmlns:a16="http://schemas.microsoft.com/office/drawing/2014/main" id="{0095F098-DBC4-405A-A01A-4EC3C1845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216151"/>
            <a:ext cx="1249200" cy="33704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D787818-4547-4ECE-93D0-673706E0F94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258965"/>
            <a:ext cx="2670175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C5CAFD77-CACF-485F-9905-90793C4C6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3"/>
    </mc:Choice>
    <mc:Fallback>
      <p:transition spd="slow" advTm="1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6BDD9EB-4720-416D-ADD9-7537709E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sp>
        <p:nvSpPr>
          <p:cNvPr id="3" name="Nyíl: jobbra mutató 2">
            <a:hlinkClick r:id="rId5" action="ppaction://hlinksldjump"/>
            <a:extLst>
              <a:ext uri="{FF2B5EF4-FFF2-40B4-BE49-F238E27FC236}">
                <a16:creationId xmlns:a16="http://schemas.microsoft.com/office/drawing/2014/main" id="{924F85B9-5F47-4809-A06E-0C5D512CB0AB}"/>
              </a:ext>
            </a:extLst>
          </p:cNvPr>
          <p:cNvSpPr/>
          <p:nvPr/>
        </p:nvSpPr>
        <p:spPr>
          <a:xfrm>
            <a:off x="8410235" y="5753943"/>
            <a:ext cx="353683" cy="163902"/>
          </a:xfrm>
          <a:prstGeom prst="rightArrow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7E7EC8E9-AA6A-4306-B6E5-42959C1F6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7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18"/>
    </mc:Choice>
    <mc:Fallback>
      <p:transition spd="slow" advTm="61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612000" y="5400000"/>
            <a:ext cx="312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above.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7C41E6-9F92-4F06-8D38-DFEB66BE85A7}"/>
              </a:ext>
            </a:extLst>
          </p:cNvPr>
          <p:cNvSpPr txBox="1"/>
          <p:nvPr/>
        </p:nvSpPr>
        <p:spPr>
          <a:xfrm>
            <a:off x="462549" y="467021"/>
            <a:ext cx="830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capita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funding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and SES in the European Union, 2010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B41D980-ED51-4C19-B418-D57172D6E6A6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1440000"/>
            <a:ext cx="6480000" cy="396000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17752E46-4829-4A77-99EE-AE9FDC549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"/>
    </mc:Choice>
    <mc:Fallback>
      <p:transition spd="slow" advTm="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080000" y="5400000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notes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04FA9D6-3484-400B-94F5-F9F5598464C0}"/>
              </a:ext>
            </a:extLst>
          </p:cNvPr>
          <p:cNvSpPr txBox="1"/>
          <p:nvPr/>
        </p:nvSpPr>
        <p:spPr>
          <a:xfrm>
            <a:off x="462549" y="467021"/>
            <a:ext cx="868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capita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SES in the European Union, 2010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3286D20-F6CB-45AF-BA5F-BA68ECAACE8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1440000"/>
            <a:ext cx="6480000" cy="396000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AEBDE833-8B1E-45CA-8E50-EC21DA4B1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"/>
    </mc:Choice>
    <mc:Fallback>
      <p:transition spd="slow" advTm="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16096" y="881349"/>
            <a:ext cx="81958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Regression: an explanatory variable is more important than another if </a:t>
            </a:r>
          </a:p>
          <a:p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its coefficients are larger (causal or theoretical importance)</a:t>
            </a:r>
          </a:p>
          <a:p>
            <a:pPr marL="457200" indent="-457200">
              <a:buAutoNum type="arabicPeriod"/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it explains more of the total variation of the dependent variable (dispersion importance)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endParaRPr lang="hu-H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model:</a:t>
            </a:r>
          </a:p>
          <a:p>
            <a:pPr marL="457200" indent="-457200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α + ∑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∑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dummy variables of age and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,..,10) and the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are regression coefficients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90489CAD-F223-49A9-8426-3E0E909AD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937"/>
    </mc:Choice>
    <mc:Fallback>
      <p:transition spd="slow" advClick="0" advTm="10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80965" y="527406"/>
            <a:ext cx="81958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Coefficients of age and SES groups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– Benefit model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(reference category, age=0-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SES=lowest status group)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4D50EEA-03F3-425D-97DB-9C4EF8E5488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00" y="1234800"/>
            <a:ext cx="5083200" cy="35496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7EE2F1B-2763-409B-BA82-8F24CBC5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00" y="4784400"/>
            <a:ext cx="4036381" cy="1032487"/>
          </a:xfrm>
          <a:prstGeom prst="rect">
            <a:avLst/>
          </a:prstGeom>
        </p:spPr>
      </p:pic>
      <p:sp>
        <p:nvSpPr>
          <p:cNvPr id="5" name="Nyíl: jobbra mutató 4">
            <a:hlinkClick r:id="rId6" action="ppaction://hlinksldjump"/>
            <a:extLst>
              <a:ext uri="{FF2B5EF4-FFF2-40B4-BE49-F238E27FC236}">
                <a16:creationId xmlns:a16="http://schemas.microsoft.com/office/drawing/2014/main" id="{FDD693EF-270F-4122-98F3-53859A5E901E}"/>
              </a:ext>
            </a:extLst>
          </p:cNvPr>
          <p:cNvSpPr/>
          <p:nvPr/>
        </p:nvSpPr>
        <p:spPr>
          <a:xfrm>
            <a:off x="8410235" y="5753943"/>
            <a:ext cx="353683" cy="163902"/>
          </a:xfrm>
          <a:prstGeom prst="rightArrow">
            <a:avLst/>
          </a:prstGeom>
          <a:gradFill>
            <a:gsLst>
              <a:gs pos="100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FDDE3504-80EA-4418-95F1-25C4730DB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15"/>
    </mc:Choice>
    <mc:Fallback>
      <p:transition spd="slow" advTm="7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16096" y="527406"/>
            <a:ext cx="819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Coefficients of age and SES groups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- Tax model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(reference category, age=0-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SES=lowest status group)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42C5E3D-4CE7-417B-96BD-1065F4913D9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00" y="1234799"/>
            <a:ext cx="5083200" cy="3549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18F7266-231E-4FC5-B351-DD61D7CE2E4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00" y="4784400"/>
            <a:ext cx="4035600" cy="1033200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8389D4C6-39D7-4DA0-90A5-0EA18E253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"/>
    </mc:Choice>
    <mc:Fallback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0153" y="527406"/>
            <a:ext cx="819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Coefficients of age and SES groups 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- Net benefit model</a:t>
            </a:r>
            <a:endParaRPr lang="en-GB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(reference category, age=0-</a:t>
            </a:r>
            <a:r>
              <a:rPr lang="hu-H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SES=lowest status group)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EC7550-4FFE-4AFA-98A1-5B58DD9EACD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06800" y="1234800"/>
            <a:ext cx="5083200" cy="3549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04A77DF-2C5B-4C27-9693-8F69B3B0CD4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00" y="4784400"/>
            <a:ext cx="4035600" cy="1033200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1DE22D18-F3D6-456E-8090-3AC6D8AF6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"/>
    </mc:Choice>
    <mc:Fallback>
      <p:transition spd="slow" advTm="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14148" y="621942"/>
            <a:ext cx="7942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Dispersion importance of age and income on benefits, taxes and net benefits</a:t>
            </a:r>
            <a:r>
              <a:rPr lang="en-GB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(Shapley value decomposition)</a:t>
            </a:r>
            <a:endParaRPr lang="en-GB" sz="2000" dirty="0"/>
          </a:p>
        </p:txBody>
      </p:sp>
      <p:sp>
        <p:nvSpPr>
          <p:cNvPr id="5" name="Téglalap 4"/>
          <p:cNvSpPr/>
          <p:nvPr/>
        </p:nvSpPr>
        <p:spPr>
          <a:xfrm>
            <a:off x="614146" y="5148445"/>
            <a:ext cx="7942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Without interaction: based on regression models including only age and SES dummies as explanatory variables. With interaction: based on regression models including age and SES dummies and interaction of age and SES as explanatory variables. </a:t>
            </a:r>
            <a:endParaRPr lang="hu-H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01B6F28-6C4A-4B2F-B909-49E370927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48" y="1329828"/>
            <a:ext cx="7648503" cy="3818617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B6B51144-AF66-49AD-8AED-253B1C4A1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3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52"/>
    </mc:Choice>
    <mc:Fallback>
      <p:transition spd="slow" advTm="6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96390" y="600891"/>
            <a:ext cx="696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Times New Roman" pitchFamily="18" charset="0"/>
                <a:cs typeface="Times New Roman" pitchFamily="18" charset="0"/>
              </a:rPr>
              <a:t>Conclusions</a:t>
            </a:r>
            <a:endParaRPr lang="hu-H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6389" y="1227910"/>
            <a:ext cx="80782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We confirmed that welfare programs are insensitive to status differences, while age has a sizeable effect on the access to the welfare system. </a:t>
            </a:r>
          </a:p>
          <a:p>
            <a:pPr>
              <a:buFont typeface="Arial" pitchFamily="34" charset="0"/>
              <a:buChar char="•"/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European</a:t>
            </a:r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 social policy overall is better described as an inter-age transfer system than a public program alleviating poverty or mitigating inequality.</a:t>
            </a:r>
          </a:p>
          <a:p>
            <a:pPr>
              <a:buFont typeface="Arial" pitchFamily="34" charset="0"/>
              <a:buChar char="•"/>
            </a:pPr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Social policies should not only be evaluated in terms of poverty alleviation but also in terms of age-related redistribution. </a:t>
            </a: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Example: targeting of pensions.</a:t>
            </a:r>
          </a:p>
          <a:p>
            <a:endParaRPr lang="en-GB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All forms of government intervention (e.g. safety regulations, infrastructure development, etc) affect poverty and inequality. </a:t>
            </a:r>
          </a:p>
          <a:p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There is no reason why social policy, an inter-age project, is singled out to be responsible for poverty alleviation and mitigation of inequality.</a:t>
            </a:r>
          </a:p>
        </p:txBody>
      </p:sp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3D6E56AB-7995-46FC-B2FB-4D6C9D5A0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16"/>
    </mc:Choice>
    <mc:Fallback>
      <p:transition spd="slow" advTm="14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33943" y="2095481"/>
            <a:ext cx="567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Thank you for your attention!</a:t>
            </a:r>
          </a:p>
        </p:txBody>
      </p:sp>
      <p:pic>
        <p:nvPicPr>
          <p:cNvPr id="3" name="Picture 2" descr="E:\dokumentumok2\otthonról\flag_yellow_l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2" y="5805488"/>
            <a:ext cx="15176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2"/>
          <p:cNvSpPr>
            <a:spLocks noChangeArrowheads="1"/>
          </p:cNvSpPr>
          <p:nvPr/>
        </p:nvSpPr>
        <p:spPr bwMode="auto">
          <a:xfrm>
            <a:off x="527242" y="4881099"/>
            <a:ext cx="8286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/>
                <a:cs typeface="ヒラギノ角ゴ ProN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800" dirty="0">
                <a:latin typeface="Arial Narrow" panose="020B0606020202030204" pitchFamily="34" charset="0"/>
              </a:rPr>
              <a:t>This project has received funding from the European Union’s Seventh Framework Programme for research, technological development and demonstration under grant agreement no 613247</a:t>
            </a:r>
            <a:r>
              <a:rPr lang="hu-HU" altLang="hu-HU" sz="1800" dirty="0">
                <a:latin typeface="Arial Narrow" panose="020B0606020202030204" pitchFamily="34" charset="0"/>
              </a:rPr>
              <a:t> (Gál) and </a:t>
            </a:r>
            <a:r>
              <a:rPr lang="en-GB" sz="1800" dirty="0">
                <a:latin typeface="Arial Narrow" panose="020B0606020202030204" pitchFamily="34" charset="0"/>
              </a:rPr>
              <a:t>the Hungarian Science and Research Fund (OTKA K112900)</a:t>
            </a:r>
            <a:r>
              <a:rPr lang="hu-HU" sz="1800" dirty="0">
                <a:latin typeface="Arial Narrow" panose="020B0606020202030204" pitchFamily="34" charset="0"/>
              </a:rPr>
              <a:t> (Medgyesi)</a:t>
            </a:r>
            <a:r>
              <a:rPr lang="en-GB" sz="1800" dirty="0">
                <a:latin typeface="Arial Narrow" panose="020B0606020202030204" pitchFamily="34" charset="0"/>
              </a:rPr>
              <a:t>.</a:t>
            </a:r>
            <a:endParaRPr lang="en-GB" altLang="hu-HU" sz="1800" dirty="0">
              <a:latin typeface="Arial Narrow" panose="020B0606020202030204" pitchFamily="34" charset="0"/>
            </a:endParaRPr>
          </a:p>
        </p:txBody>
      </p:sp>
      <p:pic>
        <p:nvPicPr>
          <p:cNvPr id="5" name="Picture 2" descr="E:\dokumentumok2\otthonról\agenta_logo_col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43" y="5845175"/>
            <a:ext cx="230030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9" y="5805488"/>
            <a:ext cx="2614661" cy="1085850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ADCF23C7-DA23-4095-B922-878A72DBE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5"/>
    </mc:Choice>
    <mc:Fallback>
      <p:transition spd="slow" advTm="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16096" y="627017"/>
            <a:ext cx="7821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Motivation: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welfare state is most frequently evaluated by its effectiveness and efficiency in alleviating poverty or mitigating inequalities.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Analysis repeatedly finds benefits being poorly targeted or even producing Matthew effects.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However, the various headings of welfare spending have clear age-profiles: beneficiaries are typically 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inactive age, contributors are typically 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working</a:t>
            </a:r>
            <a:r>
              <a:rPr lang="hu-HU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age. The welfare state seems to be an inter-age project.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Research: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 compare the relative importance of age and socio-economic status (SES) in explaining the access to welfare benefits and the contribution to its funding. </a:t>
            </a:r>
          </a:p>
        </p:txBody>
      </p:sp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4F9A84FD-2AAC-4A8E-BE6E-DA20542985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22"/>
    </mc:Choice>
    <mc:Fallback>
      <p:transition spd="slow" advTm="1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66073F1-9DE1-42BB-BE57-BECAFCE1E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F3FA70A-641B-41E4-B39C-1D7350E430C8}"/>
              </a:ext>
            </a:extLst>
          </p:cNvPr>
          <p:cNvSpPr txBox="1"/>
          <p:nvPr/>
        </p:nvSpPr>
        <p:spPr>
          <a:xfrm>
            <a:off x="462549" y="467021"/>
            <a:ext cx="8301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capita welfare spending (cash and in-kind) by age and SES in the European Union, 2010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71E2040-15BA-4B8F-9478-C1A19E2B6839}"/>
              </a:ext>
            </a:extLst>
          </p:cNvPr>
          <p:cNvSpPr txBox="1"/>
          <p:nvPr/>
        </p:nvSpPr>
        <p:spPr>
          <a:xfrm>
            <a:off x="612000" y="5400000"/>
            <a:ext cx="8151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average of 22 Member States;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values are rescaled based on the average labor income of 30-49-year-olds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better visibility the image is rotated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28632337-167C-4B4B-ACDD-66DCC881B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0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54"/>
    </mc:Choice>
    <mc:Fallback>
      <p:transition spd="slow" advTm="17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D16F624-6CF5-4F91-AB79-E635A4D45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B6BB010C-5BDE-48A9-9262-761F2BB31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5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"/>
    </mc:Choice>
    <mc:Fallback>
      <p:transition spd="slow" advTm="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3769424-8E85-4066-81AB-390EFFE91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A929246F-893E-41CF-BD46-FE2C1B579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"/>
    </mc:Choice>
    <mc:Fallback>
      <p:transition spd="slow" advTm="1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7A8AD43-7B49-4050-9185-76F1ED2C6B84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48800" y="1411200"/>
            <a:ext cx="5846400" cy="4035600"/>
          </a:xfrm>
          <a:prstGeom prst="rect">
            <a:avLst/>
          </a:prstGeom>
        </p:spPr>
      </p:pic>
      <p:pic>
        <p:nvPicPr>
          <p:cNvPr id="2" name="Hang 1">
            <a:hlinkClick r:id="" action="ppaction://media"/>
            <a:extLst>
              <a:ext uri="{FF2B5EF4-FFF2-40B4-BE49-F238E27FC236}">
                <a16:creationId xmlns:a16="http://schemas.microsoft.com/office/drawing/2014/main" id="{CEB1471E-EE8E-406C-B428-63176A9D0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"/>
    </mc:Choice>
    <mc:Fallback>
      <p:transition spd="slow" advTm="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C9B5752-D55C-47AA-8AAB-1D50C029A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A7B9768B-1240-4FCE-8144-265F8BE6B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4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"/>
    </mc:Choice>
    <mc:Fallback>
      <p:transition spd="slow" advTm="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2141E9D-069F-4D1C-B587-4182ED350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8E106057-B5CD-404B-AB17-231381F62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0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"/>
    </mc:Choice>
    <mc:Fallback>
      <p:transition spd="slow" advTm="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FAA8F6E-BB32-4656-A84D-0D76F2854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4" y="1411049"/>
            <a:ext cx="5846571" cy="4035902"/>
          </a:xfrm>
          <a:prstGeom prst="rect">
            <a:avLst/>
          </a:prstGeom>
        </p:spPr>
      </p:pic>
      <p:pic>
        <p:nvPicPr>
          <p:cNvPr id="3" name="Hang 2">
            <a:hlinkClick r:id="" action="ppaction://media"/>
            <a:extLst>
              <a:ext uri="{FF2B5EF4-FFF2-40B4-BE49-F238E27FC236}">
                <a16:creationId xmlns:a16="http://schemas.microsoft.com/office/drawing/2014/main" id="{27234847-7692-4921-8B6C-C3EEE1123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8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"/>
    </mc:Choice>
    <mc:Fallback>
      <p:transition spd="slow" advTm="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8.6|35.4|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7.8|13.9|54.1"/>
</p:tagLst>
</file>

<file path=ppt/theme/theme1.xml><?xml version="1.0" encoding="utf-8"?>
<a:theme xmlns:a="http://schemas.openxmlformats.org/drawingml/2006/main" name="NTA_PowerPoint_Template_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NTA_PowerPoint_Template_02</Template>
  <TotalTime>9574</TotalTime>
  <Words>635</Words>
  <Application>Microsoft Office PowerPoint</Application>
  <PresentationFormat>Diavetítés a képernyőre (4:3 oldalarány)</PresentationFormat>
  <Paragraphs>47</Paragraphs>
  <Slides>19</Slides>
  <Notes>0</Notes>
  <HiddenSlides>0</HiddenSlides>
  <MMClips>19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Times New Roman</vt:lpstr>
      <vt:lpstr>NTA_PowerPoint_Template_02</vt:lpstr>
      <vt:lpstr>  Age versus status:  What do welfare states really do?    Robert I. Gal (HDRI, TARKI, CUB)  Marton Medgyesi (TARKI, HAS CSS IS) Pieter Vanhuysse (SDU)    August 6, 2020 NTA 2020 – Online conference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age into household satellite accounts   Gal, RI, Medgyesi, M, Szabo, E and Vargha, L</dc:title>
  <dc:creator>robert</dc:creator>
  <cp:lastModifiedBy>Róbert Gál</cp:lastModifiedBy>
  <cp:revision>475</cp:revision>
  <dcterms:created xsi:type="dcterms:W3CDTF">2011-12-01T14:12:29Z</dcterms:created>
  <dcterms:modified xsi:type="dcterms:W3CDTF">2020-08-05T12:04:43Z</dcterms:modified>
</cp:coreProperties>
</file>